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mov" ContentType="video/unknown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20"/>
  </p:notesMasterIdLst>
  <p:sldIdLst>
    <p:sldId id="256" r:id="rId2"/>
    <p:sldId id="257" r:id="rId3"/>
    <p:sldId id="282" r:id="rId4"/>
    <p:sldId id="264" r:id="rId5"/>
    <p:sldId id="271" r:id="rId6"/>
    <p:sldId id="272" r:id="rId7"/>
    <p:sldId id="275" r:id="rId8"/>
    <p:sldId id="273" r:id="rId9"/>
    <p:sldId id="278" r:id="rId10"/>
    <p:sldId id="288" r:id="rId11"/>
    <p:sldId id="289" r:id="rId12"/>
    <p:sldId id="285" r:id="rId13"/>
    <p:sldId id="274" r:id="rId14"/>
    <p:sldId id="290" r:id="rId15"/>
    <p:sldId id="277" r:id="rId16"/>
    <p:sldId id="287" r:id="rId17"/>
    <p:sldId id="286" r:id="rId18"/>
    <p:sldId id="270" r:id="rId19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6B20198D-1C82-4CB9-8EB9-203368121271}">
  <a:tblStyle styleId="{6B20198D-1C82-4CB9-8EB9-203368121271}" styleName="Table_0">
    <a:wholeTbl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9287" autoAdjust="0"/>
  </p:normalViewPr>
  <p:slideViewPr>
    <p:cSldViewPr snapToGrid="0" snapToObjects="1">
      <p:cViewPr varScale="1">
        <p:scale>
          <a:sx n="93" d="100"/>
          <a:sy n="93" d="100"/>
        </p:scale>
        <p:origin x="-1440" y="-10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notesMaster" Target="notesMasters/notesMaster1.xml"/><Relationship Id="rId21" Type="http://schemas.openxmlformats.org/officeDocument/2006/relationships/printerSettings" Target="printerSettings/printerSettings1.bin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69305370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Shape 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Shape 1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de"/>
              <a:pPr lvl="0">
                <a:spcBef>
                  <a:spcPts val="0"/>
                </a:spcBef>
                <a:buNone/>
              </a:pPr>
              <a:t>‹#›</a:t>
            </a:fld>
            <a:endParaRPr lang="de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de"/>
              <a:pPr lvl="0">
                <a:spcBef>
                  <a:spcPts val="0"/>
                </a:spcBef>
                <a:buNone/>
              </a:pPr>
              <a:t>‹#›</a:t>
            </a:fld>
            <a:endParaRPr lang="d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de"/>
              <a:pPr lvl="0">
                <a:spcBef>
                  <a:spcPts val="0"/>
                </a:spcBef>
                <a:buNone/>
              </a:pPr>
              <a:t>‹#›</a:t>
            </a:fld>
            <a:endParaRPr lang="de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de"/>
              <a:pPr lvl="0">
                <a:spcBef>
                  <a:spcPts val="0"/>
                </a:spcBef>
                <a:buNone/>
              </a:pPr>
              <a:t>‹#›</a:t>
            </a:fld>
            <a:endParaRPr lang="d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de"/>
              <a:pPr lvl="0">
                <a:spcBef>
                  <a:spcPts val="0"/>
                </a:spcBef>
                <a:buNone/>
              </a:pPr>
              <a:t>‹#›</a:t>
            </a:fld>
            <a:endParaRPr lang="de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de"/>
              <a:pPr lvl="0">
                <a:spcBef>
                  <a:spcPts val="0"/>
                </a:spcBef>
                <a:buNone/>
              </a:pPr>
              <a:t>‹#›</a:t>
            </a:fld>
            <a:endParaRPr lang="de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de"/>
              <a:pPr lvl="0">
                <a:spcBef>
                  <a:spcPts val="0"/>
                </a:spcBef>
                <a:buNone/>
              </a:pPr>
              <a:t>‹#›</a:t>
            </a:fld>
            <a:endParaRPr lang="d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de"/>
              <a:pPr lvl="0">
                <a:spcBef>
                  <a:spcPts val="0"/>
                </a:spcBef>
                <a:buNone/>
              </a:pPr>
              <a:t>‹#›</a:t>
            </a:fld>
            <a:endParaRPr lang="d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de"/>
              <a:pPr lvl="0">
                <a:spcBef>
                  <a:spcPts val="0"/>
                </a:spcBef>
                <a:buNone/>
              </a:pPr>
              <a:t>‹#›</a:t>
            </a:fld>
            <a:endParaRPr lang="de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>
            <a:spLocks noGrp="1"/>
          </p:cNvSpPr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de"/>
              <a:pPr lvl="0">
                <a:spcBef>
                  <a:spcPts val="0"/>
                </a:spcBef>
                <a:buNone/>
              </a:pPr>
              <a:t>‹#›</a:t>
            </a:fld>
            <a:endParaRPr lang="d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theme" Target="../theme/theme1.xml"/><Relationship Id="rId12" Type="http://schemas.openxmlformats.org/officeDocument/2006/relationships/image" Target="../media/image1.gif"/><Relationship Id="rId13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 dirty="0"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9pPr>
          </a:lstStyle>
          <a:p>
            <a:endParaRPr dirty="0"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de" sz="1000">
                <a:solidFill>
                  <a:schemeClr val="dk2"/>
                </a:solidFill>
              </a:rPr>
              <a:pPr lvl="0" algn="r">
                <a:spcBef>
                  <a:spcPts val="0"/>
                </a:spcBef>
                <a:buNone/>
              </a:pPr>
              <a:t>‹#›</a:t>
            </a:fld>
            <a:endParaRPr lang="de" sz="1000">
              <a:solidFill>
                <a:schemeClr val="dk2"/>
              </a:solidFill>
            </a:endParaRPr>
          </a:p>
        </p:txBody>
      </p:sp>
      <p:pic>
        <p:nvPicPr>
          <p:cNvPr id="10" name="Shape 10" descr="logo_01.gif"/>
          <p:cNvPicPr preferRelativeResize="0"/>
          <p:nvPr/>
        </p:nvPicPr>
        <p:blipFill rotWithShape="1">
          <a:blip r:embed="rId12">
            <a:alphaModFix/>
          </a:blip>
          <a:srcRect l="55490"/>
          <a:stretch/>
        </p:blipFill>
        <p:spPr>
          <a:xfrm>
            <a:off x="8102949" y="15997"/>
            <a:ext cx="484573" cy="372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 descr="image1.png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9926" y="34582"/>
            <a:ext cx="486697" cy="303532"/>
          </a:xfrm>
          <a:prstGeom prst="rect">
            <a:avLst/>
          </a:prstGeom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6" r:id="rId8"/>
    <p:sldLayoutId id="2147483657" r:id="rId9"/>
    <p:sldLayoutId id="2147483658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Montserrat Regular"/>
          <a:ea typeface="Arial"/>
          <a:cs typeface="Montserrat Regular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Open Sans Regular"/>
          <a:ea typeface="Arial"/>
          <a:cs typeface="Open Sans Regular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4.png"/><Relationship Id="rId5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4" Type="http://schemas.openxmlformats.org/officeDocument/2006/relationships/image" Target="../media/image24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4" Type="http://schemas.openxmlformats.org/officeDocument/2006/relationships/image" Target="../media/image27.jpeg"/><Relationship Id="rId5" Type="http://schemas.openxmlformats.org/officeDocument/2006/relationships/image" Target="../media/image28.jpeg"/><Relationship Id="rId6" Type="http://schemas.openxmlformats.org/officeDocument/2006/relationships/image" Target="../media/image29.jpe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5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>
            <a:spLocks noGrp="1"/>
          </p:cNvSpPr>
          <p:nvPr>
            <p:ph type="ctrTitle"/>
          </p:nvPr>
        </p:nvSpPr>
        <p:spPr>
          <a:xfrm>
            <a:off x="311700" y="179300"/>
            <a:ext cx="5719200" cy="15126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de" sz="3600" dirty="0" smtClean="0">
                <a:latin typeface="Montserrat"/>
                <a:ea typeface="Montserrat"/>
                <a:cs typeface="Montserrat"/>
                <a:sym typeface="Montserrat"/>
              </a:rPr>
              <a:t>BLOG</a:t>
            </a:r>
            <a:endParaRPr lang="de" sz="3600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7" name="Shape 57"/>
          <p:cNvSpPr txBox="1">
            <a:spLocks noGrp="1"/>
          </p:cNvSpPr>
          <p:nvPr>
            <p:ph type="subTitle" idx="1"/>
          </p:nvPr>
        </p:nvSpPr>
        <p:spPr>
          <a:xfrm>
            <a:off x="311699" y="3184675"/>
            <a:ext cx="4438201" cy="1628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l">
              <a:lnSpc>
                <a:spcPct val="115000"/>
              </a:lnSpc>
              <a:spcBef>
                <a:spcPts val="0"/>
              </a:spcBef>
              <a:buNone/>
            </a:pPr>
            <a:r>
              <a:rPr lang="de" sz="1800" dirty="0" smtClean="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Akarsh </a:t>
            </a:r>
            <a:r>
              <a:rPr lang="de" sz="1800" dirty="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Seggemu</a:t>
            </a:r>
          </a:p>
          <a:p>
            <a:pPr algn="l">
              <a:lnSpc>
                <a:spcPct val="115000"/>
              </a:lnSpc>
            </a:pPr>
            <a:r>
              <a:rPr lang="de" sz="1800" dirty="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Budankailu Sameer Kumar Subudhi </a:t>
            </a:r>
            <a:br>
              <a:rPr lang="de" sz="1800" dirty="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de" sz="1800" dirty="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Sonali Bhatnagar</a:t>
            </a:r>
            <a:endParaRPr sz="1800" dirty="0">
              <a:solidFill>
                <a:schemeClr val="accent5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lvl="0" algn="l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endParaRPr sz="1800" dirty="0">
              <a:solidFill>
                <a:schemeClr val="accent5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8" name="Shape 58"/>
          <p:cNvSpPr/>
          <p:nvPr/>
        </p:nvSpPr>
        <p:spPr>
          <a:xfrm>
            <a:off x="418700" y="1889262"/>
            <a:ext cx="4331100" cy="438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9" name="Shape 59"/>
          <p:cNvSpPr txBox="1"/>
          <p:nvPr/>
        </p:nvSpPr>
        <p:spPr>
          <a:xfrm>
            <a:off x="311700" y="1949407"/>
            <a:ext cx="4438200" cy="97012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200000"/>
              </a:lnSpc>
              <a:spcBef>
                <a:spcPts val="0"/>
              </a:spcBef>
              <a:buNone/>
            </a:pPr>
            <a:r>
              <a:rPr lang="de" dirty="0" smtClean="0">
                <a:latin typeface="Open Sans"/>
                <a:ea typeface="Open Sans"/>
                <a:cs typeface="Open Sans"/>
                <a:sym typeface="Open Sans"/>
              </a:rPr>
              <a:t>NOSQL Databases (0423 L 777), </a:t>
            </a:r>
            <a:r>
              <a:rPr lang="de" dirty="0">
                <a:latin typeface="Open Sans"/>
                <a:ea typeface="Open Sans"/>
                <a:cs typeface="Open Sans"/>
                <a:sym typeface="Open Sans"/>
              </a:rPr>
              <a:t>SoSe </a:t>
            </a:r>
            <a:r>
              <a:rPr lang="de" dirty="0" smtClean="0">
                <a:latin typeface="Open Sans"/>
                <a:ea typeface="Open Sans"/>
                <a:cs typeface="Open Sans"/>
                <a:sym typeface="Open Sans"/>
              </a:rPr>
              <a:t>17</a:t>
            </a:r>
          </a:p>
          <a:p>
            <a:pPr lvl="0" rtl="0">
              <a:lnSpc>
                <a:spcPct val="200000"/>
              </a:lnSpc>
              <a:spcBef>
                <a:spcPts val="0"/>
              </a:spcBef>
              <a:buNone/>
            </a:pPr>
            <a:r>
              <a:rPr lang="de" dirty="0" smtClean="0">
                <a:latin typeface="Open Sans"/>
                <a:ea typeface="Open Sans"/>
                <a:cs typeface="Open Sans"/>
                <a:sym typeface="Open Sans"/>
              </a:rPr>
              <a:t>10.07.2017</a:t>
            </a:r>
            <a:r>
              <a:rPr lang="de" dirty="0">
                <a:latin typeface="Open Sans"/>
                <a:ea typeface="Open Sans"/>
                <a:cs typeface="Open Sans"/>
                <a:sym typeface="Open Sans"/>
              </a:rPr>
              <a:t>, Berlin</a:t>
            </a:r>
          </a:p>
        </p:txBody>
      </p:sp>
      <p:pic>
        <p:nvPicPr>
          <p:cNvPr id="2" name="Picture 1" descr="home_pag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4775" y="2170227"/>
            <a:ext cx="3426497" cy="2741196"/>
          </a:xfrm>
          <a:prstGeom prst="rect">
            <a:avLst/>
          </a:prstGeom>
        </p:spPr>
      </p:pic>
      <p:pic>
        <p:nvPicPr>
          <p:cNvPr id="6" name="Picture 5" descr="relation-graph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4608" y="534672"/>
            <a:ext cx="1856955" cy="1354590"/>
          </a:xfrm>
          <a:prstGeom prst="rect">
            <a:avLst/>
          </a:prstGeom>
        </p:spPr>
      </p:pic>
      <p:pic>
        <p:nvPicPr>
          <p:cNvPr id="3" name="Picture 2" descr="GitHub_Logo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1735" y="292883"/>
            <a:ext cx="1499914" cy="614964"/>
          </a:xfrm>
          <a:prstGeom prst="rect">
            <a:avLst/>
          </a:prstGeom>
        </p:spPr>
      </p:pic>
      <p:pic>
        <p:nvPicPr>
          <p:cNvPr id="4" name="Picture 3" descr="osi_black_and_white_light_backgrounds_logo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4775" y="907847"/>
            <a:ext cx="990644" cy="109050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Redis</a:t>
            </a:r>
            <a:r>
              <a:rPr lang="en-US" dirty="0" smtClean="0"/>
              <a:t> Storage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de" smtClean="0"/>
              <a:pPr lvl="0">
                <a:spcBef>
                  <a:spcPts val="0"/>
                </a:spcBef>
                <a:buNone/>
              </a:pPr>
              <a:t>10</a:t>
            </a:fld>
            <a:endParaRPr lang="de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0674" y="1017725"/>
            <a:ext cx="7791783" cy="3843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Redis</a:t>
            </a:r>
            <a:r>
              <a:rPr lang="en-US" dirty="0" smtClean="0"/>
              <a:t> Storage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de" smtClean="0"/>
              <a:pPr lvl="0">
                <a:spcBef>
                  <a:spcPts val="0"/>
                </a:spcBef>
                <a:buNone/>
              </a:pPr>
              <a:t>11</a:t>
            </a:fld>
            <a:endParaRPr lang="de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62575" y="1017725"/>
            <a:ext cx="7809882" cy="40211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de" dirty="0">
                <a:latin typeface="Montserrat"/>
                <a:ea typeface="Montserrat"/>
                <a:cs typeface="Montserrat"/>
                <a:sym typeface="Montserrat"/>
              </a:rPr>
              <a:t>NOSQL Databses: Neo4j</a:t>
            </a:r>
          </a:p>
        </p:txBody>
      </p:sp>
      <p:sp>
        <p:nvSpPr>
          <p:cNvPr id="121" name="Shape 121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de"/>
              <a:pPr lvl="0" rtl="0">
                <a:spcBef>
                  <a:spcPts val="0"/>
                </a:spcBef>
                <a:buNone/>
              </a:pPr>
              <a:t>12</a:t>
            </a:fld>
            <a:endParaRPr lang="de"/>
          </a:p>
        </p:txBody>
      </p:sp>
      <p:sp>
        <p:nvSpPr>
          <p:cNvPr id="3" name="TextBox 2"/>
          <p:cNvSpPr txBox="1"/>
          <p:nvPr/>
        </p:nvSpPr>
        <p:spPr>
          <a:xfrm>
            <a:off x="311700" y="1073513"/>
            <a:ext cx="5612904" cy="1043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GB" dirty="0" smtClean="0">
                <a:latin typeface="Open Sans Regular"/>
                <a:cs typeface="Open Sans Regular"/>
              </a:rPr>
              <a:t>Recommendation</a:t>
            </a:r>
          </a:p>
          <a:p>
            <a:pPr marL="542925" lvl="1" indent="-271463">
              <a:lnSpc>
                <a:spcPct val="150000"/>
              </a:lnSpc>
              <a:buFont typeface="Arial"/>
              <a:buChar char="•"/>
            </a:pPr>
            <a:r>
              <a:rPr lang="en-GB" dirty="0" smtClean="0">
                <a:latin typeface="Open Sans Regular"/>
                <a:cs typeface="Open Sans Regular"/>
              </a:rPr>
              <a:t>Category</a:t>
            </a:r>
          </a:p>
          <a:p>
            <a:pPr marL="801688" lvl="1" indent="-258763">
              <a:lnSpc>
                <a:spcPct val="150000"/>
              </a:lnSpc>
              <a:buFont typeface="Arial"/>
              <a:buChar char="•"/>
            </a:pPr>
            <a:r>
              <a:rPr lang="en-GB" dirty="0" smtClean="0">
                <a:latin typeface="Open Sans Regular"/>
                <a:cs typeface="Open Sans Regular"/>
              </a:rPr>
              <a:t>Blog posts</a:t>
            </a:r>
            <a:endParaRPr lang="en-GB" dirty="0">
              <a:latin typeface="Open Sans Regular"/>
              <a:cs typeface="Open Sans Regular"/>
            </a:endParaRPr>
          </a:p>
        </p:txBody>
      </p:sp>
      <p:pic>
        <p:nvPicPr>
          <p:cNvPr id="2" name="Picture 1" descr="neo4j_logo-facebook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7" t="7093" b="16896"/>
          <a:stretch/>
        </p:blipFill>
        <p:spPr>
          <a:xfrm>
            <a:off x="5085203" y="445025"/>
            <a:ext cx="1646803" cy="668932"/>
          </a:xfrm>
          <a:prstGeom prst="rect">
            <a:avLst/>
          </a:prstGeom>
        </p:spPr>
      </p:pic>
      <p:pic>
        <p:nvPicPr>
          <p:cNvPr id="4" name="Picture 3" descr="relation-graph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306" y="2691079"/>
            <a:ext cx="2628900" cy="19177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84306" y="4669630"/>
            <a:ext cx="11497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chemeClr val="accent5"/>
                </a:solidFill>
                <a:latin typeface="Open Sans Regular"/>
                <a:cs typeface="Open Sans Regular"/>
              </a:rPr>
              <a:t>Fiction post</a:t>
            </a:r>
            <a:endParaRPr lang="en-GB" dirty="0">
              <a:solidFill>
                <a:schemeClr val="accent5"/>
              </a:solidFill>
              <a:latin typeface="Open Sans Regular"/>
              <a:cs typeface="Open Sans Regular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356401" y="4651387"/>
            <a:ext cx="15165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chemeClr val="accent5"/>
                </a:solidFill>
                <a:latin typeface="Open Sans Regular"/>
                <a:cs typeface="Open Sans Regular"/>
              </a:rPr>
              <a:t>Non-fiction post</a:t>
            </a:r>
            <a:endParaRPr lang="en-GB" dirty="0">
              <a:solidFill>
                <a:schemeClr val="accent5"/>
              </a:solidFill>
              <a:latin typeface="Open Sans Regular"/>
              <a:cs typeface="Open Sans Regular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556675" y="2383302"/>
            <a:ext cx="10248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chemeClr val="accent5"/>
                </a:solidFill>
                <a:latin typeface="Open Sans Regular"/>
                <a:cs typeface="Open Sans Regular"/>
              </a:rPr>
              <a:t>Author</a:t>
            </a:r>
            <a:endParaRPr lang="en-GB" dirty="0">
              <a:solidFill>
                <a:schemeClr val="accent5"/>
              </a:solidFill>
              <a:latin typeface="Open Sans Regular"/>
              <a:cs typeface="Open Sans Regular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547190" y="1299672"/>
            <a:ext cx="3925267" cy="720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 smtClean="0">
                <a:latin typeface="Open Sans Regular"/>
                <a:cs typeface="Open Sans Regular"/>
              </a:rPr>
              <a:t>Node-Neo4j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GB" dirty="0" err="1" smtClean="0">
                <a:latin typeface="Open Sans Regular"/>
                <a:cs typeface="Open Sans Regular"/>
              </a:rPr>
              <a:t>Node.js</a:t>
            </a:r>
            <a:r>
              <a:rPr lang="en-GB" dirty="0" smtClean="0">
                <a:latin typeface="Open Sans Regular"/>
                <a:cs typeface="Open Sans Regular"/>
              </a:rPr>
              <a:t> driver for Neo4j via it</a:t>
            </a:r>
            <a:r>
              <a:rPr lang="mr-IN" dirty="0" smtClean="0">
                <a:latin typeface="Open Sans Regular"/>
                <a:cs typeface="Open Sans Regular"/>
              </a:rPr>
              <a:t>’</a:t>
            </a:r>
            <a:r>
              <a:rPr lang="en-GB" dirty="0" smtClean="0">
                <a:latin typeface="Open Sans Regular"/>
                <a:cs typeface="Open Sans Regular"/>
              </a:rPr>
              <a:t>s REST API</a:t>
            </a:r>
          </a:p>
        </p:txBody>
      </p:sp>
      <p:pic>
        <p:nvPicPr>
          <p:cNvPr id="10" name="Picture 9" descr="neo4j-sample-code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7202" y="2117388"/>
            <a:ext cx="4551412" cy="2491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1999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de" dirty="0">
                <a:latin typeface="Montserrat"/>
                <a:ea typeface="Montserrat"/>
                <a:cs typeface="Montserrat"/>
                <a:sym typeface="Montserrat"/>
              </a:rPr>
              <a:t>NOSQL Databses: RethinkDB</a:t>
            </a:r>
          </a:p>
        </p:txBody>
      </p:sp>
      <p:sp>
        <p:nvSpPr>
          <p:cNvPr id="121" name="Shape 121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de"/>
              <a:pPr lvl="0" rtl="0">
                <a:spcBef>
                  <a:spcPts val="0"/>
                </a:spcBef>
                <a:buNone/>
              </a:pPr>
              <a:t>13</a:t>
            </a:fld>
            <a:endParaRPr lang="de"/>
          </a:p>
        </p:txBody>
      </p:sp>
      <p:sp>
        <p:nvSpPr>
          <p:cNvPr id="3" name="TextBox 2"/>
          <p:cNvSpPr txBox="1"/>
          <p:nvPr/>
        </p:nvSpPr>
        <p:spPr>
          <a:xfrm>
            <a:off x="311700" y="1184492"/>
            <a:ext cx="5612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GB" dirty="0" smtClean="0">
                <a:latin typeface="Open Sans Regular"/>
                <a:cs typeface="Open Sans Regular"/>
              </a:rPr>
              <a:t>Session storage</a:t>
            </a:r>
          </a:p>
        </p:txBody>
      </p:sp>
      <p:pic>
        <p:nvPicPr>
          <p:cNvPr id="4" name="Picture 3" descr="rethinkdb_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4604" y="445025"/>
            <a:ext cx="2022067" cy="606620"/>
          </a:xfrm>
          <a:prstGeom prst="rect">
            <a:avLst/>
          </a:prstGeom>
        </p:spPr>
      </p:pic>
      <p:pic>
        <p:nvPicPr>
          <p:cNvPr id="6" name="Picture 5" descr="thinky-header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437" y="1743819"/>
            <a:ext cx="2085449" cy="132872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97437" y="3229436"/>
            <a:ext cx="4335798" cy="13670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GB" dirty="0" err="1" smtClean="0">
                <a:latin typeface="Open Sans Regular"/>
                <a:cs typeface="Open Sans Regular"/>
              </a:rPr>
              <a:t>Thinky</a:t>
            </a:r>
            <a:r>
              <a:rPr lang="en-GB" dirty="0" smtClean="0">
                <a:latin typeface="Open Sans Regular"/>
                <a:cs typeface="Open Sans Regular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GB" dirty="0" smtClean="0">
                <a:latin typeface="Open Sans Regular"/>
                <a:cs typeface="Open Sans Regular"/>
              </a:rPr>
              <a:t>ORM </a:t>
            </a:r>
            <a:r>
              <a:rPr lang="mr-IN" dirty="0" smtClean="0">
                <a:latin typeface="Open Sans Regular"/>
                <a:cs typeface="Open Sans Regular"/>
              </a:rPr>
              <a:t>–</a:t>
            </a:r>
            <a:r>
              <a:rPr lang="en-GB" dirty="0" smtClean="0">
                <a:latin typeface="Open Sans Regular"/>
                <a:cs typeface="Open Sans Regular"/>
              </a:rPr>
              <a:t> Object Relational mapping</a:t>
            </a:r>
          </a:p>
          <a:p>
            <a:pPr marL="444500" indent="-258763">
              <a:lnSpc>
                <a:spcPct val="150000"/>
              </a:lnSpc>
              <a:buFont typeface="Arial"/>
              <a:buChar char="•"/>
              <a:tabLst>
                <a:tab pos="542925" algn="l"/>
              </a:tabLst>
            </a:pPr>
            <a:r>
              <a:rPr lang="en-GB" dirty="0">
                <a:latin typeface="Open Sans Regular"/>
                <a:cs typeface="Open Sans Regular"/>
              </a:rPr>
              <a:t>express-session-</a:t>
            </a:r>
            <a:r>
              <a:rPr lang="en-GB" dirty="0" err="1" smtClean="0">
                <a:latin typeface="Open Sans Regular"/>
                <a:cs typeface="Open Sans Regular"/>
              </a:rPr>
              <a:t>rethinkdb</a:t>
            </a:r>
            <a:endParaRPr lang="en-GB" dirty="0">
              <a:latin typeface="Open Sans Regular"/>
              <a:cs typeface="Open Sans Regular"/>
            </a:endParaRPr>
          </a:p>
          <a:p>
            <a:pPr marL="444500" indent="-258763">
              <a:lnSpc>
                <a:spcPct val="150000"/>
              </a:lnSpc>
              <a:buFont typeface="Arial"/>
              <a:buChar char="•"/>
              <a:tabLst>
                <a:tab pos="542925" algn="l"/>
              </a:tabLst>
            </a:pPr>
            <a:r>
              <a:rPr lang="en-GB" dirty="0" err="1" smtClean="0">
                <a:latin typeface="Open Sans Regular"/>
                <a:cs typeface="Open Sans Regular"/>
              </a:rPr>
              <a:t>RethinkDB</a:t>
            </a:r>
            <a:r>
              <a:rPr lang="en-GB" dirty="0" smtClean="0">
                <a:latin typeface="Open Sans Regular"/>
                <a:cs typeface="Open Sans Regular"/>
              </a:rPr>
              <a:t> session store for Express 4.x</a:t>
            </a:r>
          </a:p>
        </p:txBody>
      </p:sp>
      <p:pic>
        <p:nvPicPr>
          <p:cNvPr id="2" name="Picture 1" descr="rethink_example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7246" y="1184492"/>
            <a:ext cx="2899425" cy="3686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3046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CI: Travis CI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de" smtClean="0"/>
              <a:pPr lvl="0">
                <a:spcBef>
                  <a:spcPts val="0"/>
                </a:spcBef>
                <a:buNone/>
              </a:pPr>
              <a:t>14</a:t>
            </a:fld>
            <a:endParaRPr lang="de"/>
          </a:p>
        </p:txBody>
      </p:sp>
      <p:pic>
        <p:nvPicPr>
          <p:cNvPr id="5" name="Picture 4" descr="TravisCI-Full-Color-45e242791b7752b745a7ae53f265acd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9657" y="445025"/>
            <a:ext cx="2383139" cy="746123"/>
          </a:xfrm>
          <a:prstGeom prst="rect">
            <a:avLst/>
          </a:prstGeom>
        </p:spPr>
      </p:pic>
      <p:pic>
        <p:nvPicPr>
          <p:cNvPr id="6" name="Picture 5" descr="travis-CI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825" y="1390120"/>
            <a:ext cx="7496446" cy="3273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2866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700" y="1199794"/>
            <a:ext cx="8520600" cy="841800"/>
          </a:xfrm>
        </p:spPr>
        <p:txBody>
          <a:bodyPr/>
          <a:lstStyle/>
          <a:p>
            <a:r>
              <a:rPr lang="en-GB" dirty="0" smtClean="0">
                <a:latin typeface="Montserrat"/>
                <a:cs typeface="Montserrat"/>
              </a:rPr>
              <a:t>Live </a:t>
            </a:r>
            <a:r>
              <a:rPr lang="en-GB" dirty="0" smtClean="0">
                <a:latin typeface="Montserrat"/>
                <a:cs typeface="Montserrat"/>
              </a:rPr>
              <a:t>demo</a:t>
            </a:r>
            <a:endParaRPr lang="en-GB" dirty="0">
              <a:latin typeface="Montserrat"/>
              <a:cs typeface="Montserrat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de" smtClean="0"/>
              <a:pPr lvl="0">
                <a:spcBef>
                  <a:spcPts val="0"/>
                </a:spcBef>
                <a:buNone/>
              </a:pPr>
              <a:t>15</a:t>
            </a:fld>
            <a:endParaRPr lang="de"/>
          </a:p>
        </p:txBody>
      </p:sp>
      <p:sp>
        <p:nvSpPr>
          <p:cNvPr id="4" name="TextBox 3"/>
          <p:cNvSpPr txBox="1"/>
          <p:nvPr/>
        </p:nvSpPr>
        <p:spPr>
          <a:xfrm>
            <a:off x="1966379" y="2391272"/>
            <a:ext cx="58708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latin typeface="Open Sans Light"/>
                <a:cs typeface="Open Sans Light"/>
              </a:rPr>
              <a:t>https://</a:t>
            </a:r>
            <a:r>
              <a:rPr lang="en-GB" sz="2400" dirty="0" err="1">
                <a:latin typeface="Open Sans Light"/>
                <a:cs typeface="Open Sans Light"/>
              </a:rPr>
              <a:t>github.com</a:t>
            </a:r>
            <a:r>
              <a:rPr lang="en-GB" sz="2400" dirty="0">
                <a:latin typeface="Open Sans Light"/>
                <a:cs typeface="Open Sans Light"/>
              </a:rPr>
              <a:t>/</a:t>
            </a:r>
            <a:r>
              <a:rPr lang="en-GB" sz="2400" dirty="0" err="1">
                <a:latin typeface="Open Sans Light"/>
                <a:cs typeface="Open Sans Light"/>
              </a:rPr>
              <a:t>akarsh</a:t>
            </a:r>
            <a:r>
              <a:rPr lang="en-GB" sz="2400" dirty="0">
                <a:latin typeface="Open Sans Light"/>
                <a:cs typeface="Open Sans Light"/>
              </a:rPr>
              <a:t>/TUPJNOSQL17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140743" y="4121736"/>
            <a:ext cx="32090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latin typeface="Open Sans Regular"/>
                <a:cs typeface="Open Sans Regular"/>
              </a:rPr>
              <a:t>Give us a star in </a:t>
            </a:r>
            <a:r>
              <a:rPr lang="en-GB" sz="2000" dirty="0" err="1" smtClean="0">
                <a:latin typeface="Open Sans Regular"/>
                <a:cs typeface="Open Sans Regular"/>
              </a:rPr>
              <a:t>github</a:t>
            </a:r>
            <a:endParaRPr lang="en-GB" sz="2000" dirty="0">
              <a:latin typeface="Open Sans Regular"/>
              <a:cs typeface="Open Sans Regular"/>
            </a:endParaRPr>
          </a:p>
        </p:txBody>
      </p:sp>
      <p:pic>
        <p:nvPicPr>
          <p:cNvPr id="6" name="Picture 5" descr="sta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3142" y="3205955"/>
            <a:ext cx="4432300" cy="63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4025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de" smtClean="0"/>
              <a:pPr lvl="0">
                <a:spcBef>
                  <a:spcPts val="0"/>
                </a:spcBef>
                <a:buNone/>
              </a:pPr>
              <a:t>16</a:t>
            </a:fld>
            <a:endParaRPr lang="de"/>
          </a:p>
        </p:txBody>
      </p:sp>
      <p:pic>
        <p:nvPicPr>
          <p:cNvPr id="4" name="demoVideo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91893" y="146664"/>
            <a:ext cx="6014383" cy="4811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1059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latin typeface="Montserrat"/>
                <a:cs typeface="Montserrat"/>
              </a:rPr>
              <a:t>Literature</a:t>
            </a:r>
            <a:endParaRPr lang="en-GB" dirty="0">
              <a:latin typeface="Montserrat"/>
              <a:cs typeface="Montserrat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de" smtClean="0"/>
              <a:pPr lvl="0">
                <a:spcBef>
                  <a:spcPts val="0"/>
                </a:spcBef>
                <a:buNone/>
              </a:pPr>
              <a:t>17</a:t>
            </a:fld>
            <a:endParaRPr lang="de"/>
          </a:p>
        </p:txBody>
      </p:sp>
      <p:pic>
        <p:nvPicPr>
          <p:cNvPr id="5" name="Picture 4" descr="41pINoeZygL._SX404_BO1,204,203,200_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700" y="1257744"/>
            <a:ext cx="1451444" cy="178749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08241" y="3079567"/>
            <a:ext cx="14549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TUB - Library</a:t>
            </a:r>
            <a:br>
              <a:rPr lang="de-DE" dirty="0" smtClean="0"/>
            </a:br>
            <a:r>
              <a:rPr lang="de-DE" dirty="0" smtClean="0"/>
              <a:t>ST 250 J35 </a:t>
            </a:r>
            <a:r>
              <a:rPr lang="de-DE" dirty="0"/>
              <a:t>316</a:t>
            </a:r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2126802" y="3883745"/>
            <a:ext cx="13131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HTW - Library</a:t>
            </a:r>
            <a:br>
              <a:rPr lang="en-US" dirty="0" smtClean="0"/>
            </a:br>
            <a:r>
              <a:rPr lang="en-US" dirty="0" smtClean="0"/>
              <a:t>ST </a:t>
            </a:r>
            <a:r>
              <a:rPr lang="en-US" dirty="0"/>
              <a:t>270 S124</a:t>
            </a:r>
            <a:endParaRPr lang="en-GB" dirty="0"/>
          </a:p>
        </p:txBody>
      </p:sp>
      <p:pic>
        <p:nvPicPr>
          <p:cNvPr id="8" name="Picture 7" descr="nosql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2626" y="2083921"/>
            <a:ext cx="1377356" cy="1798827"/>
          </a:xfrm>
          <a:prstGeom prst="rect">
            <a:avLst/>
          </a:prstGeom>
        </p:spPr>
      </p:pic>
      <p:pic>
        <p:nvPicPr>
          <p:cNvPr id="9" name="Picture 8" descr="01-sitepoint-mean-stack-book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1730" y="1257744"/>
            <a:ext cx="1355088" cy="178767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700080" y="3079567"/>
            <a:ext cx="18247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HUB - Library</a:t>
            </a:r>
          </a:p>
          <a:p>
            <a:r>
              <a:rPr lang="de-DE" dirty="0" smtClean="0"/>
              <a:t>ST </a:t>
            </a:r>
            <a:r>
              <a:rPr lang="de-DE" dirty="0"/>
              <a:t>250 J35 B845</a:t>
            </a:r>
            <a:endParaRPr lang="en-GB" dirty="0"/>
          </a:p>
        </p:txBody>
      </p:sp>
      <p:pic>
        <p:nvPicPr>
          <p:cNvPr id="12" name="Picture 11" descr="lrg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512" y="2083921"/>
            <a:ext cx="1427710" cy="1787493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390512" y="3937274"/>
            <a:ext cx="14277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HUB </a:t>
            </a:r>
            <a:r>
              <a:rPr lang="mr-IN" dirty="0" smtClean="0"/>
              <a:t>–</a:t>
            </a:r>
            <a:r>
              <a:rPr lang="en-GB" dirty="0" smtClean="0"/>
              <a:t> Library</a:t>
            </a:r>
          </a:p>
          <a:p>
            <a:r>
              <a:rPr lang="is-IS" dirty="0"/>
              <a:t>ST 270 F785</a:t>
            </a:r>
            <a:endParaRPr lang="en-GB" dirty="0"/>
          </a:p>
        </p:txBody>
      </p:sp>
      <p:pic>
        <p:nvPicPr>
          <p:cNvPr id="14" name="Picture 13" descr="5161ySEofLL._SX415_BO1,204,203,200_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2658" y="1257744"/>
            <a:ext cx="1490769" cy="1787493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7311501" y="3341657"/>
            <a:ext cx="13003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TUB </a:t>
            </a:r>
            <a:r>
              <a:rPr lang="mr-IN" dirty="0" smtClean="0"/>
              <a:t>–</a:t>
            </a:r>
            <a:r>
              <a:rPr lang="en-GB" dirty="0" smtClean="0"/>
              <a:t> Library</a:t>
            </a:r>
          </a:p>
          <a:p>
            <a:r>
              <a:rPr lang="en-GB" dirty="0" smtClean="0"/>
              <a:t>ST 270 243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398723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 txBox="1">
            <a:spLocks noGrp="1"/>
          </p:cNvSpPr>
          <p:nvPr>
            <p:ph type="title"/>
          </p:nvPr>
        </p:nvSpPr>
        <p:spPr>
          <a:xfrm>
            <a:off x="3363507" y="1030503"/>
            <a:ext cx="241117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de" dirty="0" smtClean="0">
                <a:latin typeface="Montserrat"/>
                <a:ea typeface="Montserrat"/>
                <a:cs typeface="Montserrat"/>
                <a:sym typeface="Montserrat"/>
              </a:rPr>
              <a:t>Q &amp; A ?</a:t>
            </a:r>
            <a:endParaRPr lang="de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1" name="Shape 171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de"/>
              <a:pPr lvl="0">
                <a:spcBef>
                  <a:spcPts val="0"/>
                </a:spcBef>
                <a:buNone/>
              </a:pPr>
              <a:t>18</a:t>
            </a:fld>
            <a:endParaRPr lang="de"/>
          </a:p>
        </p:txBody>
      </p:sp>
      <p:sp>
        <p:nvSpPr>
          <p:cNvPr id="4" name="Shape 58"/>
          <p:cNvSpPr/>
          <p:nvPr/>
        </p:nvSpPr>
        <p:spPr>
          <a:xfrm>
            <a:off x="1999427" y="2428279"/>
            <a:ext cx="4331100" cy="438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" name="TextBox 1"/>
          <p:cNvSpPr txBox="1"/>
          <p:nvPr/>
        </p:nvSpPr>
        <p:spPr>
          <a:xfrm>
            <a:off x="1991898" y="3176813"/>
            <a:ext cx="3782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 smtClean="0">
                <a:latin typeface="Montserrat"/>
                <a:cs typeface="Montserrat"/>
              </a:rPr>
              <a:t>Thank you</a:t>
            </a:r>
            <a:r>
              <a:rPr lang="en-GB" sz="1800" dirty="0">
                <a:latin typeface="Montserrat"/>
                <a:cs typeface="Montserrat"/>
              </a:rPr>
              <a:t> </a:t>
            </a:r>
            <a:r>
              <a:rPr lang="en-GB" sz="1800" dirty="0" smtClean="0">
                <a:latin typeface="Montserrat"/>
                <a:cs typeface="Montserrat"/>
              </a:rPr>
              <a:t> | </a:t>
            </a:r>
            <a:r>
              <a:rPr lang="en-GB" sz="1800" dirty="0" err="1" smtClean="0">
                <a:latin typeface="Montserrat"/>
                <a:cs typeface="Montserrat"/>
              </a:rPr>
              <a:t>Danke</a:t>
            </a:r>
            <a:r>
              <a:rPr lang="en-GB" sz="1800" dirty="0" smtClean="0">
                <a:latin typeface="Montserrat"/>
                <a:cs typeface="Montserrat"/>
              </a:rPr>
              <a:t> </a:t>
            </a:r>
            <a:r>
              <a:rPr lang="en-GB" sz="1800" dirty="0" err="1" smtClean="0">
                <a:latin typeface="Montserrat"/>
                <a:cs typeface="Montserrat"/>
              </a:rPr>
              <a:t>schön</a:t>
            </a:r>
            <a:r>
              <a:rPr lang="en-GB" sz="1800" dirty="0" smtClean="0">
                <a:latin typeface="Montserrat"/>
                <a:cs typeface="Montserrat"/>
              </a:rPr>
              <a:t>  |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157945" y="3176813"/>
            <a:ext cx="1406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 err="1" smtClean="0">
                <a:latin typeface="Telugu Sangam MN"/>
                <a:cs typeface="Telugu Sangam MN"/>
              </a:rPr>
              <a:t>ధన్యవాదాలు</a:t>
            </a:r>
            <a:endParaRPr lang="en-GB" sz="1800" dirty="0">
              <a:latin typeface="Telugu Sangam MN"/>
              <a:cs typeface="Telugu Sangam M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de" dirty="0">
                <a:latin typeface="Montserrat"/>
                <a:ea typeface="Montserrat"/>
                <a:cs typeface="Montserrat"/>
                <a:sym typeface="Montserrat"/>
              </a:rPr>
              <a:t>Agenda</a:t>
            </a:r>
          </a:p>
        </p:txBody>
      </p:sp>
      <p:sp>
        <p:nvSpPr>
          <p:cNvPr id="70" name="Shape 70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de"/>
              <a:pPr lvl="0">
                <a:spcBef>
                  <a:spcPts val="0"/>
                </a:spcBef>
                <a:buNone/>
              </a:pPr>
              <a:t>2</a:t>
            </a:fld>
            <a:endParaRPr lang="de"/>
          </a:p>
        </p:txBody>
      </p:sp>
      <p:sp>
        <p:nvSpPr>
          <p:cNvPr id="71" name="Shape 71"/>
          <p:cNvSpPr/>
          <p:nvPr/>
        </p:nvSpPr>
        <p:spPr>
          <a:xfrm>
            <a:off x="3073230" y="1755200"/>
            <a:ext cx="2988900" cy="1766700"/>
          </a:xfrm>
          <a:prstGeom prst="chevron">
            <a:avLst>
              <a:gd name="adj" fmla="val 29853"/>
            </a:avLst>
          </a:prstGeom>
          <a:noFill/>
          <a:ln w="19050" cap="flat" cmpd="sng">
            <a:solidFill>
              <a:srgbClr val="0097A7"/>
            </a:solidFill>
            <a:prstDash val="dash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" sz="1800" dirty="0">
                <a:latin typeface="Open Sans"/>
                <a:ea typeface="Open Sans"/>
                <a:cs typeface="Open Sans"/>
                <a:sym typeface="Open Sans"/>
              </a:rPr>
              <a:t>2.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de" sz="1800" dirty="0" smtClean="0">
                <a:latin typeface="Open Sans"/>
                <a:ea typeface="Open Sans"/>
                <a:cs typeface="Open Sans"/>
                <a:sym typeface="Open Sans"/>
              </a:rPr>
              <a:t>Databases</a:t>
            </a:r>
            <a:endParaRPr lang="de" sz="1800"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2" name="Shape 72"/>
          <p:cNvSpPr/>
          <p:nvPr/>
        </p:nvSpPr>
        <p:spPr>
          <a:xfrm>
            <a:off x="5672679" y="1755200"/>
            <a:ext cx="2988900" cy="1766700"/>
          </a:xfrm>
          <a:prstGeom prst="chevron">
            <a:avLst>
              <a:gd name="adj" fmla="val 29853"/>
            </a:avLst>
          </a:prstGeom>
          <a:noFill/>
          <a:ln w="19050" cap="flat" cmpd="sng">
            <a:solidFill>
              <a:srgbClr val="0097A7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" sz="1800" dirty="0">
                <a:latin typeface="Open Sans"/>
                <a:ea typeface="Open Sans"/>
                <a:cs typeface="Open Sans"/>
                <a:sym typeface="Open Sans"/>
              </a:rPr>
              <a:t>3.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de" sz="1800" dirty="0" smtClean="0">
                <a:latin typeface="Open Sans"/>
                <a:ea typeface="Open Sans"/>
                <a:cs typeface="Open Sans"/>
                <a:sym typeface="Open Sans"/>
              </a:rPr>
              <a:t>Live demo</a:t>
            </a:r>
            <a:endParaRPr lang="de" sz="1800"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3" name="Shape 73"/>
          <p:cNvSpPr/>
          <p:nvPr/>
        </p:nvSpPr>
        <p:spPr>
          <a:xfrm>
            <a:off x="482430" y="1755200"/>
            <a:ext cx="2988900" cy="1766700"/>
          </a:xfrm>
          <a:prstGeom prst="chevron">
            <a:avLst>
              <a:gd name="adj" fmla="val 29853"/>
            </a:avLst>
          </a:prstGeom>
          <a:noFill/>
          <a:ln w="19050" cap="flat" cmpd="sng">
            <a:solidFill>
              <a:schemeClr val="accent5"/>
            </a:solidFill>
            <a:prstDash val="dot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" sz="1800" dirty="0">
                <a:latin typeface="Open Sans"/>
                <a:ea typeface="Open Sans"/>
                <a:cs typeface="Open Sans"/>
                <a:sym typeface="Open Sans"/>
              </a:rPr>
              <a:t>1.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de" sz="1800" dirty="0" smtClean="0">
                <a:latin typeface="Open Sans"/>
                <a:ea typeface="Open Sans"/>
                <a:cs typeface="Open Sans"/>
                <a:sym typeface="Open Sans"/>
              </a:rPr>
              <a:t>Plan</a:t>
            </a:r>
            <a:endParaRPr lang="de" sz="1800" dirty="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Plan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de" smtClean="0"/>
              <a:pPr lvl="0">
                <a:spcBef>
                  <a:spcPts val="0"/>
                </a:spcBef>
                <a:buNone/>
              </a:pPr>
              <a:t>3</a:t>
            </a:fld>
            <a:endParaRPr lang="de"/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3813285"/>
              </p:ext>
            </p:extLst>
          </p:nvPr>
        </p:nvGraphicFramePr>
        <p:xfrm>
          <a:off x="311698" y="1183761"/>
          <a:ext cx="6773996" cy="3588274"/>
        </p:xfrm>
        <a:graphic>
          <a:graphicData uri="http://schemas.openxmlformats.org/drawingml/2006/table">
            <a:tbl>
              <a:tblPr firstRow="1" bandRow="1">
                <a:tableStyleId>{6B20198D-1C82-4CB9-8EB9-203368121271}</a:tableStyleId>
              </a:tblPr>
              <a:tblGrid>
                <a:gridCol w="3386998"/>
                <a:gridCol w="3386998"/>
              </a:tblGrid>
              <a:tr h="640399">
                <a:tc>
                  <a:txBody>
                    <a:bodyPr/>
                    <a:lstStyle/>
                    <a:p>
                      <a:r>
                        <a:rPr lang="en-US" dirty="0" smtClean="0"/>
                        <a:t>Task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Week no. </a:t>
                      </a:r>
                    </a:p>
                  </a:txBody>
                  <a:tcPr/>
                </a:tc>
              </a:tr>
              <a:tr h="398509">
                <a:tc>
                  <a:txBody>
                    <a:bodyPr/>
                    <a:lstStyle/>
                    <a:p>
                      <a:r>
                        <a:rPr lang="en-US" dirty="0" smtClean="0"/>
                        <a:t>Kick-off meeting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Week 1 </a:t>
                      </a:r>
                    </a:p>
                  </a:txBody>
                  <a:tcPr/>
                </a:tc>
              </a:tr>
              <a:tr h="398509">
                <a:tc>
                  <a:txBody>
                    <a:bodyPr/>
                    <a:lstStyle/>
                    <a:p>
                      <a:r>
                        <a:rPr lang="en-US" dirty="0" smtClean="0"/>
                        <a:t>Literature research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Week 1, 2</a:t>
                      </a:r>
                    </a:p>
                  </a:txBody>
                  <a:tcPr/>
                </a:tc>
              </a:tr>
              <a:tr h="39850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Initial implementation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Week 2 </a:t>
                      </a:r>
                      <a:endParaRPr lang="en-GB" dirty="0"/>
                    </a:p>
                  </a:txBody>
                  <a:tcPr/>
                </a:tc>
              </a:tr>
              <a:tr h="398509">
                <a:tc>
                  <a:txBody>
                    <a:bodyPr/>
                    <a:lstStyle/>
                    <a:p>
                      <a:r>
                        <a:rPr lang="en-US" dirty="0" smtClean="0"/>
                        <a:t>Pitch presentation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Week 2 </a:t>
                      </a:r>
                    </a:p>
                  </a:txBody>
                  <a:tcPr/>
                </a:tc>
              </a:tr>
              <a:tr h="39850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Reviews of initial implementation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Week 3 </a:t>
                      </a:r>
                      <a:endParaRPr lang="en-GB" dirty="0"/>
                    </a:p>
                  </a:txBody>
                  <a:tcPr/>
                </a:tc>
              </a:tr>
              <a:tr h="398509">
                <a:tc>
                  <a:txBody>
                    <a:bodyPr/>
                    <a:lstStyle/>
                    <a:p>
                      <a:r>
                        <a:rPr lang="en-US" dirty="0" smtClean="0"/>
                        <a:t>Final Implementation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Week 4,5 </a:t>
                      </a:r>
                    </a:p>
                  </a:txBody>
                  <a:tcPr/>
                </a:tc>
              </a:tr>
              <a:tr h="55682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Final presentation</a:t>
                      </a:r>
                      <a:endParaRPr lang="en-GB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Week 6</a:t>
                      </a:r>
                      <a:endParaRPr lang="en-GB" dirty="0" smtClean="0"/>
                    </a:p>
                    <a:p>
                      <a:endParaRPr lang="en-GB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7" name="Smiley Face 16"/>
          <p:cNvSpPr/>
          <p:nvPr/>
        </p:nvSpPr>
        <p:spPr>
          <a:xfrm>
            <a:off x="5106583" y="1888086"/>
            <a:ext cx="256244" cy="278478"/>
          </a:xfrm>
          <a:prstGeom prst="smileyFac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Smiley Face 17"/>
          <p:cNvSpPr/>
          <p:nvPr/>
        </p:nvSpPr>
        <p:spPr>
          <a:xfrm>
            <a:off x="5104587" y="2279978"/>
            <a:ext cx="256244" cy="278478"/>
          </a:xfrm>
          <a:prstGeom prst="smileyFac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Smiley Face 18"/>
          <p:cNvSpPr/>
          <p:nvPr/>
        </p:nvSpPr>
        <p:spPr>
          <a:xfrm>
            <a:off x="5106583" y="2665469"/>
            <a:ext cx="256244" cy="278478"/>
          </a:xfrm>
          <a:prstGeom prst="smileyFac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Smiley Face 19"/>
          <p:cNvSpPr/>
          <p:nvPr/>
        </p:nvSpPr>
        <p:spPr>
          <a:xfrm>
            <a:off x="5106583" y="4301320"/>
            <a:ext cx="256244" cy="278478"/>
          </a:xfrm>
          <a:prstGeom prst="smileyFac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Smiley Face 20"/>
          <p:cNvSpPr/>
          <p:nvPr/>
        </p:nvSpPr>
        <p:spPr>
          <a:xfrm>
            <a:off x="5104587" y="3862126"/>
            <a:ext cx="256244" cy="278478"/>
          </a:xfrm>
          <a:prstGeom prst="smileyFac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Smiley Face 21"/>
          <p:cNvSpPr/>
          <p:nvPr/>
        </p:nvSpPr>
        <p:spPr>
          <a:xfrm>
            <a:off x="5104587" y="3471064"/>
            <a:ext cx="256244" cy="278478"/>
          </a:xfrm>
          <a:prstGeom prst="smileyFac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Smiley Face 22"/>
          <p:cNvSpPr/>
          <p:nvPr/>
        </p:nvSpPr>
        <p:spPr>
          <a:xfrm>
            <a:off x="5097438" y="3076453"/>
            <a:ext cx="256244" cy="278478"/>
          </a:xfrm>
          <a:prstGeom prst="smileyFac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03388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>
            <a:spLocks noGrp="1"/>
          </p:cNvSpPr>
          <p:nvPr>
            <p:ph type="title"/>
          </p:nvPr>
        </p:nvSpPr>
        <p:spPr>
          <a:xfrm>
            <a:off x="311700" y="15867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de" dirty="0" smtClean="0">
                <a:latin typeface="Montserrat"/>
                <a:ea typeface="Montserrat"/>
                <a:cs typeface="Montserrat"/>
                <a:sym typeface="Montserrat"/>
              </a:rPr>
              <a:t>Application Architecture</a:t>
            </a:r>
            <a:endParaRPr lang="de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1" name="Shape 121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de"/>
              <a:pPr lvl="0" rtl="0">
                <a:spcBef>
                  <a:spcPts val="0"/>
                </a:spcBef>
                <a:buNone/>
              </a:pPr>
              <a:t>4</a:t>
            </a:fld>
            <a:endParaRPr lang="de"/>
          </a:p>
        </p:txBody>
      </p:sp>
      <p:pic>
        <p:nvPicPr>
          <p:cNvPr id="2" name="Picture 1" descr="architec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2228" y="841006"/>
            <a:ext cx="4698053" cy="411571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de" dirty="0" smtClean="0">
                <a:latin typeface="Montserrat"/>
                <a:ea typeface="Montserrat"/>
                <a:cs typeface="Montserrat"/>
                <a:sym typeface="Montserrat"/>
              </a:rPr>
              <a:t>Databases: Architecture</a:t>
            </a:r>
            <a:endParaRPr lang="de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1" name="Shape 121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de"/>
              <a:pPr lvl="0" rtl="0">
                <a:spcBef>
                  <a:spcPts val="0"/>
                </a:spcBef>
                <a:buNone/>
              </a:pPr>
              <a:t>5</a:t>
            </a:fld>
            <a:endParaRPr lang="de"/>
          </a:p>
        </p:txBody>
      </p:sp>
      <p:pic>
        <p:nvPicPr>
          <p:cNvPr id="7" name="Picture 6" descr="Database Diagr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9935" y="1114211"/>
            <a:ext cx="5682735" cy="381213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207014" y="4056846"/>
            <a:ext cx="11836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 smtClean="0">
                <a:latin typeface="Open Sans Regular"/>
                <a:cs typeface="Open Sans Regular"/>
              </a:rPr>
              <a:t>MongoDB</a:t>
            </a:r>
            <a:endParaRPr lang="en-GB" dirty="0">
              <a:latin typeface="Open Sans Regular"/>
              <a:cs typeface="Open Sans Regular"/>
            </a:endParaRPr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3181058" y="4192484"/>
            <a:ext cx="702792" cy="1233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45503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de" dirty="0" smtClean="0">
                <a:latin typeface="Montserrat"/>
                <a:ea typeface="Montserrat"/>
                <a:cs typeface="Montserrat"/>
                <a:sym typeface="Montserrat"/>
              </a:rPr>
              <a:t>NOSQL Databses: MongoDB</a:t>
            </a:r>
            <a:endParaRPr lang="de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1" name="Shape 121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de"/>
              <a:pPr lvl="0" rtl="0">
                <a:spcBef>
                  <a:spcPts val="0"/>
                </a:spcBef>
                <a:buNone/>
              </a:pPr>
              <a:t>6</a:t>
            </a:fld>
            <a:endParaRPr lang="de"/>
          </a:p>
        </p:txBody>
      </p:sp>
      <p:pic>
        <p:nvPicPr>
          <p:cNvPr id="4" name="Picture 3" descr="MongoDB-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2597" y="528532"/>
            <a:ext cx="2046776" cy="555986"/>
          </a:xfrm>
          <a:prstGeom prst="rect">
            <a:avLst/>
          </a:prstGeom>
        </p:spPr>
      </p:pic>
      <p:pic>
        <p:nvPicPr>
          <p:cNvPr id="5" name="Picture 4" descr="Screen Shot 2017-07-09 at 22.48.0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215" y="2048347"/>
            <a:ext cx="3312669" cy="106772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13514" y="1263378"/>
            <a:ext cx="27248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GB" dirty="0" smtClean="0">
                <a:latin typeface="Open Sans Regular"/>
                <a:cs typeface="Open Sans Regular"/>
              </a:rPr>
              <a:t>Author data</a:t>
            </a:r>
            <a:endParaRPr lang="en-GB" dirty="0">
              <a:latin typeface="Open Sans Regular"/>
              <a:cs typeface="Open Sans Regular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13513" y="3277733"/>
            <a:ext cx="30730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GB" dirty="0" smtClean="0">
                <a:latin typeface="Open Sans Regular"/>
                <a:cs typeface="Open Sans Regular"/>
              </a:rPr>
              <a:t>ODM </a:t>
            </a:r>
            <a:r>
              <a:rPr lang="mr-IN" dirty="0" smtClean="0">
                <a:latin typeface="Open Sans Regular"/>
                <a:cs typeface="Open Sans Regular"/>
              </a:rPr>
              <a:t>–</a:t>
            </a:r>
            <a:r>
              <a:rPr lang="en-GB" dirty="0" smtClean="0">
                <a:latin typeface="Open Sans Regular"/>
                <a:cs typeface="Open Sans Regular"/>
              </a:rPr>
              <a:t> Object Data Modelling</a:t>
            </a:r>
            <a:endParaRPr lang="en-GB" dirty="0">
              <a:latin typeface="Open Sans Regular"/>
              <a:cs typeface="Open Sans Regular"/>
            </a:endParaRPr>
          </a:p>
        </p:txBody>
      </p:sp>
      <p:pic>
        <p:nvPicPr>
          <p:cNvPr id="6" name="Picture 5" descr="mongoose-schema-example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1301" y="1392790"/>
            <a:ext cx="4490999" cy="3053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0529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de" dirty="0">
                <a:latin typeface="Montserrat"/>
                <a:ea typeface="Montserrat"/>
                <a:cs typeface="Montserrat"/>
                <a:sym typeface="Montserrat"/>
              </a:rPr>
              <a:t>NOSQL Databses: </a:t>
            </a:r>
            <a:r>
              <a:rPr lang="de" dirty="0" smtClean="0">
                <a:latin typeface="Montserrat"/>
                <a:ea typeface="Montserrat"/>
                <a:cs typeface="Montserrat"/>
                <a:sym typeface="Montserrat"/>
              </a:rPr>
              <a:t>moneo (plugin/middleware)</a:t>
            </a:r>
            <a:endParaRPr lang="de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1" name="Shape 121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de"/>
              <a:pPr lvl="0" rtl="0">
                <a:spcBef>
                  <a:spcPts val="0"/>
                </a:spcBef>
                <a:buNone/>
              </a:pPr>
              <a:t>7</a:t>
            </a:fld>
            <a:endParaRPr lang="de"/>
          </a:p>
        </p:txBody>
      </p:sp>
      <p:pic>
        <p:nvPicPr>
          <p:cNvPr id="5" name="Picture 4" descr="Screen Shot 2017-07-09 at 22.48.0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473" y="1326556"/>
            <a:ext cx="1889410" cy="60898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922134" y="1325637"/>
            <a:ext cx="31563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>
                <a:latin typeface="Open Sans Regular"/>
                <a:cs typeface="Open Sans Regular"/>
              </a:rPr>
              <a:t>+    </a:t>
            </a:r>
            <a:r>
              <a:rPr lang="en-GB" sz="2800" dirty="0" err="1" smtClean="0">
                <a:latin typeface="Open Sans Regular"/>
                <a:cs typeface="Open Sans Regular"/>
              </a:rPr>
              <a:t>moneo</a:t>
            </a:r>
            <a:r>
              <a:rPr lang="en-GB" sz="2800" dirty="0" smtClean="0">
                <a:latin typeface="Open Sans Regular"/>
                <a:cs typeface="Open Sans Regular"/>
              </a:rPr>
              <a:t>    = </a:t>
            </a:r>
            <a:endParaRPr lang="en-GB" sz="2800" dirty="0">
              <a:latin typeface="Open Sans Regular"/>
              <a:cs typeface="Open Sans Regular"/>
            </a:endParaRPr>
          </a:p>
        </p:txBody>
      </p:sp>
      <p:pic>
        <p:nvPicPr>
          <p:cNvPr id="8" name="Picture 7" descr="neo4j_logo-facebook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7" t="7093" b="16896"/>
          <a:stretch/>
        </p:blipFill>
        <p:spPr>
          <a:xfrm>
            <a:off x="5730445" y="1233442"/>
            <a:ext cx="1728448" cy="70209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17107" y="2441108"/>
            <a:ext cx="4267552" cy="19184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GB" sz="1600" dirty="0" smtClean="0">
                <a:latin typeface="Open Sans Regular"/>
                <a:cs typeface="Open Sans Regular"/>
              </a:rPr>
              <a:t>Schema</a:t>
            </a:r>
          </a:p>
          <a:p>
            <a:pPr marL="714375" lvl="5" indent="-269875">
              <a:lnSpc>
                <a:spcPct val="150000"/>
              </a:lnSpc>
              <a:buFont typeface="Arial"/>
              <a:buChar char="•"/>
            </a:pPr>
            <a:r>
              <a:rPr lang="en-GB" sz="1600" dirty="0" smtClean="0">
                <a:latin typeface="Open Sans Regular"/>
                <a:cs typeface="Open Sans Regular"/>
              </a:rPr>
              <a:t>Add </a:t>
            </a:r>
            <a:r>
              <a:rPr lang="en-GB" sz="1600" dirty="0" err="1" smtClean="0">
                <a:latin typeface="Open Sans Light"/>
                <a:cs typeface="Open Sans Light"/>
              </a:rPr>
              <a:t>nodeProperty</a:t>
            </a:r>
            <a:r>
              <a:rPr lang="en-GB" sz="1600" dirty="0">
                <a:latin typeface="Open Sans Light"/>
                <a:cs typeface="Open Sans Light"/>
              </a:rPr>
              <a:t>: </a:t>
            </a:r>
            <a:r>
              <a:rPr lang="en-GB" sz="1600" dirty="0" smtClean="0">
                <a:latin typeface="Open Sans Light"/>
                <a:cs typeface="Open Sans Light"/>
              </a:rPr>
              <a:t>true</a:t>
            </a:r>
          </a:p>
          <a:p>
            <a:pPr marL="714375" lvl="5" indent="-269875">
              <a:lnSpc>
                <a:spcPct val="150000"/>
              </a:lnSpc>
              <a:buFont typeface="Arial"/>
              <a:buChar char="•"/>
            </a:pPr>
            <a:r>
              <a:rPr lang="en-GB" sz="1600" dirty="0" smtClean="0">
                <a:latin typeface="Open Sans Regular"/>
                <a:cs typeface="Open Sans Regular"/>
              </a:rPr>
              <a:t>Add </a:t>
            </a:r>
            <a:r>
              <a:rPr lang="en-GB" sz="1600" dirty="0" err="1" smtClean="0">
                <a:latin typeface="Open Sans Light"/>
                <a:cs typeface="Open Sans Light"/>
              </a:rPr>
              <a:t>Schema.plugin</a:t>
            </a:r>
            <a:r>
              <a:rPr lang="en-GB" sz="1600" dirty="0" smtClean="0">
                <a:latin typeface="Open Sans Light"/>
                <a:cs typeface="Open Sans Light"/>
              </a:rPr>
              <a:t>(</a:t>
            </a:r>
            <a:r>
              <a:rPr lang="en-GB" sz="1600" dirty="0" err="1" smtClean="0">
                <a:latin typeface="Open Sans Light"/>
                <a:cs typeface="Open Sans Light"/>
              </a:rPr>
              <a:t>moneo</a:t>
            </a:r>
            <a:r>
              <a:rPr lang="en-GB" sz="1600" dirty="0" smtClean="0">
                <a:latin typeface="Open Sans Light"/>
                <a:cs typeface="Open Sans Light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GB" sz="1600" dirty="0" smtClean="0">
                <a:latin typeface="Open Sans Regular"/>
                <a:cs typeface="Open Sans Regular"/>
              </a:rPr>
              <a:t>Data Model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endParaRPr lang="en-GB" sz="1600" dirty="0">
              <a:latin typeface="Open Sans Regular"/>
              <a:cs typeface="Open Sans Regular"/>
            </a:endParaRPr>
          </a:p>
        </p:txBody>
      </p:sp>
      <p:pic>
        <p:nvPicPr>
          <p:cNvPr id="9" name="Picture 8" descr="mone schema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6448" y="2049527"/>
            <a:ext cx="4473295" cy="2638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052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de" dirty="0">
                <a:latin typeface="Montserrat"/>
                <a:ea typeface="Montserrat"/>
                <a:cs typeface="Montserrat"/>
                <a:sym typeface="Montserrat"/>
              </a:rPr>
              <a:t>NOSQL Databses: Redis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	</a:t>
            </a:r>
          </a:p>
          <a:p>
            <a:pPr>
              <a:buFont typeface="Arial" pitchFamily="34" charset="0"/>
              <a:buChar char="•"/>
            </a:pPr>
            <a:endParaRPr lang="en-US" dirty="0" smtClean="0"/>
          </a:p>
          <a:p>
            <a:endParaRPr lang="en-US" dirty="0" smtClean="0"/>
          </a:p>
          <a:p>
            <a:endParaRPr lang="en-US" b="1" dirty="0"/>
          </a:p>
        </p:txBody>
      </p:sp>
      <p:sp>
        <p:nvSpPr>
          <p:cNvPr id="121" name="Shape 12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de"/>
              <a:pPr lvl="0" rtl="0">
                <a:spcBef>
                  <a:spcPts val="0"/>
                </a:spcBef>
                <a:buNone/>
              </a:pPr>
              <a:t>8</a:t>
            </a:fld>
            <a:endParaRPr lang="de"/>
          </a:p>
        </p:txBody>
      </p:sp>
      <p:sp>
        <p:nvSpPr>
          <p:cNvPr id="5" name="Rounded Rectangle 4"/>
          <p:cNvSpPr/>
          <p:nvPr/>
        </p:nvSpPr>
        <p:spPr>
          <a:xfrm>
            <a:off x="778160" y="1956391"/>
            <a:ext cx="3204327" cy="1459523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dirty="0" smtClean="0"/>
              <a:t>Stores Blog Data: Blog Title, </a:t>
            </a:r>
          </a:p>
          <a:p>
            <a:pPr algn="ctr">
              <a:lnSpc>
                <a:spcPct val="150000"/>
              </a:lnSpc>
            </a:pPr>
            <a:r>
              <a:rPr lang="en-US" dirty="0" smtClean="0"/>
              <a:t>Category, </a:t>
            </a:r>
          </a:p>
          <a:p>
            <a:pPr algn="ctr">
              <a:lnSpc>
                <a:spcPct val="150000"/>
              </a:lnSpc>
            </a:pPr>
            <a:r>
              <a:rPr lang="en-US" dirty="0" smtClean="0"/>
              <a:t>Blog Content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4791672" y="1956391"/>
            <a:ext cx="3148642" cy="1459523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dirty="0" smtClean="0">
                <a:latin typeface="Open Sans Regular"/>
                <a:cs typeface="Open Sans Regular"/>
              </a:rPr>
              <a:t>Data is key-value pair with Key as </a:t>
            </a:r>
            <a:r>
              <a:rPr lang="en-US" b="1" dirty="0" smtClean="0">
                <a:latin typeface="Open Sans Regular"/>
                <a:cs typeface="Open Sans Regular"/>
              </a:rPr>
              <a:t>Id</a:t>
            </a:r>
            <a:r>
              <a:rPr lang="en-US" dirty="0" smtClean="0">
                <a:latin typeface="Open Sans Regular"/>
                <a:cs typeface="Open Sans Regular"/>
              </a:rPr>
              <a:t> and Value as </a:t>
            </a:r>
            <a:r>
              <a:rPr lang="en-US" b="1" dirty="0" smtClean="0">
                <a:latin typeface="Open Sans Regular"/>
                <a:cs typeface="Open Sans Regular"/>
              </a:rPr>
              <a:t>Blog Data</a:t>
            </a:r>
          </a:p>
        </p:txBody>
      </p:sp>
      <p:pic>
        <p:nvPicPr>
          <p:cNvPr id="7" name="Picture 6" descr="1200px-Redis_Logo.sv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1192" y="445025"/>
            <a:ext cx="2270626" cy="758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38247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de" dirty="0" smtClean="0">
                <a:latin typeface="Montserrat"/>
                <a:ea typeface="Montserrat"/>
                <a:cs typeface="Montserrat"/>
                <a:sym typeface="Montserrat"/>
              </a:rPr>
              <a:t>Redis : Problems Encountered</a:t>
            </a:r>
            <a:endParaRPr lang="de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00557" y="1246816"/>
            <a:ext cx="8520600" cy="3416400"/>
          </a:xfrm>
        </p:spPr>
        <p:txBody>
          <a:bodyPr/>
          <a:lstStyle/>
          <a:p>
            <a:r>
              <a:rPr lang="en-US" b="1" dirty="0" smtClean="0"/>
              <a:t> </a:t>
            </a:r>
          </a:p>
          <a:p>
            <a:endParaRPr lang="en-US" b="1" dirty="0" smtClean="0"/>
          </a:p>
          <a:p>
            <a:endParaRPr lang="en-US" b="1" dirty="0" smtClean="0"/>
          </a:p>
          <a:p>
            <a:endParaRPr lang="en-US" b="1" dirty="0" smtClean="0"/>
          </a:p>
          <a:p>
            <a:endParaRPr lang="en-US" b="1" dirty="0" smtClean="0"/>
          </a:p>
          <a:p>
            <a:pPr>
              <a:buFont typeface="Arial" pitchFamily="34" charset="0"/>
              <a:buChar char="•"/>
            </a:pPr>
            <a:endParaRPr lang="en-US" b="1" dirty="0"/>
          </a:p>
        </p:txBody>
      </p:sp>
      <p:sp>
        <p:nvSpPr>
          <p:cNvPr id="121" name="Shape 12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de"/>
              <a:pPr lvl="0" rtl="0">
                <a:spcBef>
                  <a:spcPts val="0"/>
                </a:spcBef>
                <a:buNone/>
              </a:pPr>
              <a:t>9</a:t>
            </a:fld>
            <a:endParaRPr lang="de"/>
          </a:p>
        </p:txBody>
      </p:sp>
      <p:sp>
        <p:nvSpPr>
          <p:cNvPr id="5" name="Oval 4"/>
          <p:cNvSpPr/>
          <p:nvPr/>
        </p:nvSpPr>
        <p:spPr>
          <a:xfrm>
            <a:off x="3521320" y="1982664"/>
            <a:ext cx="2576146" cy="1872761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dirty="0" smtClean="0">
                <a:latin typeface="Open Sans Regular"/>
                <a:cs typeface="Open Sans Regular"/>
              </a:rPr>
              <a:t>What if we wish to store more fields like Category, Username?</a:t>
            </a:r>
            <a:endParaRPr lang="en-US" dirty="0">
              <a:latin typeface="Open Sans Regular"/>
              <a:cs typeface="Open Sans Regular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00557" y="1283676"/>
            <a:ext cx="2497620" cy="1823695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dirty="0" smtClean="0">
                <a:latin typeface="Open Sans Regular"/>
                <a:cs typeface="Open Sans Regular"/>
              </a:rPr>
              <a:t>Data can only be stored as key value pairs</a:t>
            </a:r>
          </a:p>
          <a:p>
            <a:pPr algn="ctr">
              <a:lnSpc>
                <a:spcPct val="150000"/>
              </a:lnSpc>
            </a:pPr>
            <a:r>
              <a:rPr lang="en-US" dirty="0" smtClean="0">
                <a:latin typeface="Open Sans Regular"/>
                <a:cs typeface="Open Sans Regular"/>
              </a:rPr>
              <a:t>(Blog Title, Content)</a:t>
            </a:r>
          </a:p>
        </p:txBody>
      </p:sp>
      <p:sp>
        <p:nvSpPr>
          <p:cNvPr id="7" name="Teardrop 6"/>
          <p:cNvSpPr/>
          <p:nvPr/>
        </p:nvSpPr>
        <p:spPr>
          <a:xfrm>
            <a:off x="6268915" y="3244362"/>
            <a:ext cx="1925516" cy="1418854"/>
          </a:xfrm>
          <a:prstGeom prst="teardrop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dirty="0" smtClean="0">
                <a:latin typeface="Open Sans Regular"/>
                <a:cs typeface="Open Sans Regular"/>
              </a:rPr>
              <a:t>Solution : Store data in an array</a:t>
            </a:r>
          </a:p>
        </p:txBody>
      </p:sp>
    </p:spTree>
    <p:extLst>
      <p:ext uri="{BB962C8B-B14F-4D97-AF65-F5344CB8AC3E}">
        <p14:creationId xmlns:p14="http://schemas.microsoft.com/office/powerpoint/2010/main" val="591382470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453</TotalTime>
  <Words>308</Words>
  <Application>Microsoft Macintosh PowerPoint</Application>
  <PresentationFormat>On-screen Show (16:9)</PresentationFormat>
  <Paragraphs>108</Paragraphs>
  <Slides>18</Slides>
  <Notes>11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simple-light-2</vt:lpstr>
      <vt:lpstr>BLOG</vt:lpstr>
      <vt:lpstr>Agenda</vt:lpstr>
      <vt:lpstr>Plan</vt:lpstr>
      <vt:lpstr>Application Architecture</vt:lpstr>
      <vt:lpstr>Databases: Architecture</vt:lpstr>
      <vt:lpstr>NOSQL Databses: MongoDB</vt:lpstr>
      <vt:lpstr>NOSQL Databses: moneo (plugin/middleware)</vt:lpstr>
      <vt:lpstr>NOSQL Databses: Redis</vt:lpstr>
      <vt:lpstr>Redis : Problems Encountered</vt:lpstr>
      <vt:lpstr>Redis Storage</vt:lpstr>
      <vt:lpstr>Redis Storage</vt:lpstr>
      <vt:lpstr>NOSQL Databses: Neo4j</vt:lpstr>
      <vt:lpstr>NOSQL Databses: RethinkDB</vt:lpstr>
      <vt:lpstr>CI: Travis CI</vt:lpstr>
      <vt:lpstr>Live demo</vt:lpstr>
      <vt:lpstr>PowerPoint Presentation</vt:lpstr>
      <vt:lpstr>Literature</vt:lpstr>
      <vt:lpstr>Q &amp; A ?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BLOG</dc:title>
  <cp:lastModifiedBy>Akarsh Seggemu</cp:lastModifiedBy>
  <cp:revision>79</cp:revision>
  <dcterms:modified xsi:type="dcterms:W3CDTF">2017-07-10T12:20:54Z</dcterms:modified>
</cp:coreProperties>
</file>